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303" r:id="rId15"/>
    <p:sldId id="304" r:id="rId16"/>
    <p:sldId id="301" r:id="rId17"/>
    <p:sldId id="290" r:id="rId18"/>
    <p:sldId id="278" r:id="rId19"/>
    <p:sldId id="299" r:id="rId20"/>
    <p:sldId id="294" r:id="rId21"/>
    <p:sldId id="300" r:id="rId22"/>
    <p:sldId id="292" r:id="rId23"/>
    <p:sldId id="296" r:id="rId24"/>
    <p:sldId id="298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/>
    <p:restoredTop sz="92550"/>
  </p:normalViewPr>
  <p:slideViewPr>
    <p:cSldViewPr snapToGrid="0" snapToObjects="1" showGuides="1">
      <p:cViewPr varScale="1">
        <p:scale>
          <a:sx n="133" d="100"/>
          <a:sy n="133" d="100"/>
        </p:scale>
        <p:origin x="208" y="2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r>
              <a:rPr lang="en-GB" dirty="0"/>
              <a:t>increased risk of TB during pregnancy </a:t>
            </a:r>
          </a:p>
          <a:p>
            <a:pPr lvl="1"/>
            <a:r>
              <a:rPr lang="en-GB" dirty="0"/>
              <a:t>Immunological changes associated with pregnancy </a:t>
            </a:r>
          </a:p>
          <a:p>
            <a:pPr lvl="3"/>
            <a:r>
              <a:rPr lang="en-GB" dirty="0"/>
              <a:t>opportunity for mycobacterial infection or re-activation</a:t>
            </a:r>
          </a:p>
          <a:p>
            <a:r>
              <a:rPr lang="en-GB"/>
              <a:t>no studies that systematically assessed the direct relationship of pregnancy and the risk of tuberculosis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0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FEF0-AF1C-8445-93F3-F107789D0540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D1AA-D968-6E46-949B-8278FE31740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2288-7D4C-0B45-81A6-2DCDB3ED167F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D-AE39-0144-ABC4-8B6DCDEB26A3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84F-964B-364B-9273-80D93A6F7E7C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7E3C-770E-224B-8ED9-F66FFC56F5A8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E531-4AB3-D943-ACAF-1B40091D673F}" type="datetime1">
              <a:rPr lang="en-GB" smtClean="0"/>
              <a:t>24/10/2019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3274-7628-A84A-BB03-A71011FC744B}" type="datetime1">
              <a:rPr lang="en-GB" smtClean="0"/>
              <a:t>24/10/2019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5CF7-957E-B84A-AC3F-11650D0EE131}" type="datetime1">
              <a:rPr lang="en-GB" smtClean="0"/>
              <a:t>24/10/2019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B4B7-FEB1-7F48-9076-6D7C3709706F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6B74-1C0C-2C4A-AE10-8DF3919679F6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0FEB-A231-3F4D-AD61-04130EDAF22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687624" y="3520800"/>
            <a:ext cx="6615047" cy="6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Mafirakureva, Anna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Bradshaw, 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E7CE-300D-1146-BF63-CED61253D4F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8018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7CA3-64DB-6B40-AF28-F846D13F8D8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23100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CFC235-48FD-B04B-AE21-4C69D7D94F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47"/>
          <a:stretch/>
        </p:blipFill>
        <p:spPr>
          <a:xfrm>
            <a:off x="1238250" y="702646"/>
            <a:ext cx="6667500" cy="38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7700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74BBA-6B34-3849-B5DC-B13F32B2E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68"/>
          <a:stretch/>
        </p:blipFill>
        <p:spPr>
          <a:xfrm>
            <a:off x="908050" y="677472"/>
            <a:ext cx="7327900" cy="384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6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E3E8-BE75-0844-A35A-3C8F04733C00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66E7-13C4-EC4A-B488-04C0DF9C11E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9D9C-F916-434F-8D49-E672EFBB0F99}" type="datetime1">
              <a:rPr lang="en-GB" smtClean="0"/>
              <a:t>24/10/2019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88333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8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cases in pregnant &amp; postpartum women</a:t>
            </a:r>
            <a:endParaRPr lang="en-US" sz="18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EBDD-FE6D-EB46-A961-FB1F9FCE4A3B}" type="datetime1">
              <a:rPr lang="en-GB" smtClean="0"/>
              <a:t>24/10/2019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74455"/>
              </p:ext>
            </p:extLst>
          </p:nvPr>
        </p:nvGraphicFramePr>
        <p:xfrm>
          <a:off x="758101" y="1243931"/>
          <a:ext cx="6719148" cy="328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716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WHO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4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Postpartum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rial Narrow" panose="020B0606020202030204" pitchFamily="34" charset="0"/>
                        </a:rPr>
                        <a:t>All countries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148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771 (228, 132 434)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48 483 (4 288, 98 988)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60 832 (228, 132434)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825 (74,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43 159)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2 925 (669, 5 215)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953 (218 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1 700)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16 137 (907, 33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129)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259 (296, 10 796)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2 502 (342, 4 842)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815 (112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1 578)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53 069 (8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006,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102 386)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295 (2 609, 33 367)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13 305 (3 005, 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25 739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336 (979, 8 388)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number of TB incident cases (all forms)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6C7E-6956-5649-99C0-4B9B4A1C3A53}" type="datetime1">
              <a:rPr lang="en-GB" smtClean="0"/>
              <a:t>24/10/2019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1072667"/>
            <a:ext cx="6876000" cy="37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7EC0-1C9E-E34F-9397-C870CE003A36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3146"/>
          <a:stretch/>
        </p:blipFill>
        <p:spPr>
          <a:xfrm>
            <a:off x="549685" y="1107784"/>
            <a:ext cx="8131396" cy="3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0D7B2-CFFB-484C-8737-78728A609A6F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20EBC-EEF6-8244-879F-918B171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30764"/>
            <a:ext cx="21451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postpartum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4F5B-B427-6C4C-B4A0-C8847A132479}" type="datetime1">
              <a:rPr lang="en-GB" smtClean="0"/>
              <a:t>24/10/2019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2998"/>
          <a:stretch/>
        </p:blipFill>
        <p:spPr>
          <a:xfrm>
            <a:off x="628650" y="1153908"/>
            <a:ext cx="8121213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783070"/>
            <a:ext cx="6615047" cy="17921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of developing TB during pregnancy &amp; postpartum is still limited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amount of studies 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quality of the evidence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work including HIV in the burden estimation will help improve estimates</a:t>
            </a:r>
            <a:endParaRPr lang="en-US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B830-4336-5848-A545-0C696B059C65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28D94-8C13-2749-958B-461EF2913753}" type="datetime1">
              <a:rPr lang="en-GB" smtClean="0">
                <a:solidFill>
                  <a:srgbClr val="FF0000"/>
                </a:solidFill>
              </a:rPr>
              <a:t>24/10/2019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DCC7-5AA2-F745-AC1C-60E3E3F95E7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347-7A79-8B47-8E16-E85848EDAABC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abstraction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DFA1-166D-6743-8CBE-7E41BAB1D2C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19" y="663788"/>
            <a:ext cx="4065725" cy="44717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FA12-801A-8142-9E0E-35085442D063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A460-526C-A541-B88A-4D5D88DB3752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F64F17-70BF-4AD7-B091-0FF1B293678D}">
  <ds:schemaRefs>
    <ds:schemaRef ds:uri="http://schemas.microsoft.com/sharepoint/v3"/>
    <ds:schemaRef ds:uri="http://purl.org/dc/terms/"/>
    <ds:schemaRef ds:uri="b6d03df8-ec89-4866-95a9-30b923f4154c"/>
    <ds:schemaRef ds:uri="http://schemas.microsoft.com/office/2006/documentManagement/types"/>
    <ds:schemaRef ds:uri="c36f8d22-69bc-4269-9993-aeb1a1ee8af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5159</TotalTime>
  <Words>1418</Words>
  <Application>Microsoft Macintosh PowerPoint</Application>
  <PresentationFormat>On-screen Show (16:9)</PresentationFormat>
  <Paragraphs>289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74</cp:revision>
  <dcterms:created xsi:type="dcterms:W3CDTF">2018-09-19T10:34:31Z</dcterms:created>
  <dcterms:modified xsi:type="dcterms:W3CDTF">2019-10-24T12:07:11Z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